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3"/>
  </p:notesMasterIdLst>
  <p:sldIdLst>
    <p:sldId id="259" r:id="rId2"/>
    <p:sldId id="257" r:id="rId3"/>
    <p:sldId id="264" r:id="rId4"/>
    <p:sldId id="263" r:id="rId5"/>
    <p:sldId id="293" r:id="rId6"/>
    <p:sldId id="283" r:id="rId7"/>
    <p:sldId id="287" r:id="rId8"/>
    <p:sldId id="288" r:id="rId9"/>
    <p:sldId id="292" r:id="rId10"/>
    <p:sldId id="266" r:id="rId11"/>
    <p:sldId id="290" r:id="rId12"/>
    <p:sldId id="282" r:id="rId13"/>
    <p:sldId id="294" r:id="rId14"/>
    <p:sldId id="284" r:id="rId15"/>
    <p:sldId id="267" r:id="rId16"/>
    <p:sldId id="280" r:id="rId17"/>
    <p:sldId id="295" r:id="rId18"/>
    <p:sldId id="281" r:id="rId19"/>
    <p:sldId id="268" r:id="rId20"/>
    <p:sldId id="273" r:id="rId21"/>
    <p:sldId id="279" r:id="rId22"/>
    <p:sldId id="275" r:id="rId23"/>
    <p:sldId id="276" r:id="rId24"/>
    <p:sldId id="277" r:id="rId25"/>
    <p:sldId id="269" r:id="rId26"/>
    <p:sldId id="296" r:id="rId27"/>
    <p:sldId id="258" r:id="rId28"/>
    <p:sldId id="260" r:id="rId29"/>
    <p:sldId id="261" r:id="rId30"/>
    <p:sldId id="297" r:id="rId31"/>
    <p:sldId id="27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03" autoAdjust="0"/>
  </p:normalViewPr>
  <p:slideViewPr>
    <p:cSldViewPr>
      <p:cViewPr>
        <p:scale>
          <a:sx n="85" d="100"/>
          <a:sy n="85" d="100"/>
        </p:scale>
        <p:origin x="-176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8/25/14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Hello everyone,</a:t>
            </a:r>
            <a:r>
              <a:rPr lang="en-US" baseline="0" dirty="0" smtClean="0"/>
              <a:t> welcome to listen to our work. My name is Meng Jiang.</a:t>
            </a:r>
            <a:r>
              <a:rPr lang="zh-CN" altLang="en-US" baseline="0" dirty="0" smtClean="0"/>
              <a:t> </a:t>
            </a:r>
            <a:r>
              <a:rPr lang="en-US" baseline="0" dirty="0" smtClean="0"/>
              <a:t>I am from Tsinghua University in Beijing. 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introducing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FEMA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–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flexible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evolutionary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multi-faceted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analysis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dynamic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discovery</a:t>
            </a:r>
            <a:r>
              <a:rPr lang="en-US" baseline="0" dirty="0" smtClean="0"/>
              <a:t>. This is a joint work with </a:t>
            </a:r>
            <a:r>
              <a:rPr lang="en-US" baseline="0" dirty="0" err="1" smtClean="0"/>
              <a:t>Peng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Cui,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Fei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Wang,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Xinran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Xu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Wenwu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Zhu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Shiqiang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Yang.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2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problems,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second,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discovery,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third,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,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it.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dynamic,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15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intuitive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-</a:t>
            </a:r>
            <a:r>
              <a:rPr lang="en-US" altLang="zh-CN" dirty="0" smtClean="0"/>
              <a:t>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Second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6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Co-authorship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writing</a:t>
            </a:r>
            <a:r>
              <a:rPr lang="zh-CN" altLang="en-US" dirty="0" smtClean="0"/>
              <a:t>-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posting</a:t>
            </a:r>
            <a:r>
              <a:rPr lang="zh-CN" altLang="en-US" dirty="0" smtClean="0"/>
              <a:t>-</a:t>
            </a:r>
            <a:r>
              <a:rPr lang="en-US" altLang="zh-CN" dirty="0" smtClean="0"/>
              <a:t>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85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pieces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. </a:t>
            </a:r>
            <a:r>
              <a:rPr lang="en-US" altLang="zh-CN" dirty="0" smtClean="0"/>
              <a:t>\\\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incorporate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29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56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Sun’s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DTA</a:t>
            </a:r>
            <a:r>
              <a:rPr lang="zh-CN" altLang="en-US" dirty="0" smtClean="0"/>
              <a:t>,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matricizing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Second,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incorporate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decomposition.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continuously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updated</a:t>
            </a:r>
            <a:r>
              <a:rPr lang="zh-CN" altLang="en-US" dirty="0" smtClean="0"/>
              <a:t>, </a:t>
            </a:r>
            <a:r>
              <a:rPr lang="en-US" altLang="zh-CN" dirty="0" smtClean="0"/>
              <a:t>DTA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decomposes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matricized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again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updated</a:t>
            </a:r>
            <a:r>
              <a:rPr lang="zh-CN" altLang="en-US" dirty="0" smtClean="0"/>
              <a:t>.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noticed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propose</a:t>
            </a:r>
            <a:r>
              <a:rPr lang="zh-CN" altLang="en-US" dirty="0" smtClean="0"/>
              <a:t> </a:t>
            </a:r>
            <a:r>
              <a:rPr lang="en-US" dirty="0" smtClean="0"/>
              <a:t>FEMA</a:t>
            </a:r>
            <a:r>
              <a:rPr lang="zh-CN" altLang="en-US" dirty="0" smtClean="0"/>
              <a:t>,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novel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hypothesis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Here,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matricized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zh-CN" altLang="zh-CN" dirty="0" smtClean="0"/>
              <a:t>\</a:t>
            </a:r>
            <a:r>
              <a:rPr lang="en-US" altLang="zh-CN" dirty="0" smtClean="0"/>
              <a:t>delta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update.</a:t>
            </a:r>
            <a:r>
              <a:rPr lang="zh-CN" altLang="en-US" dirty="0" smtClean="0"/>
              <a:t> </a:t>
            </a:r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“a”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\lambda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eigenvalue</a:t>
            </a:r>
            <a:r>
              <a:rPr lang="zh-CN" altLang="en-US" dirty="0" smtClean="0"/>
              <a:t>.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\delta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\delta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lambda.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558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industry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scientific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Scholar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modeling.</a:t>
            </a:r>
            <a:r>
              <a:rPr lang="zh-CN" altLang="en-US" dirty="0" smtClean="0"/>
              <a:t> </a:t>
            </a:r>
            <a:r>
              <a:rPr lang="en-US" dirty="0" smtClean="0"/>
              <a:t>For example, how 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publish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2014?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paper?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area.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perhaps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submit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TKDD</a:t>
            </a:r>
            <a:r>
              <a:rPr lang="zh-CN" altLang="en-US" dirty="0" smtClean="0"/>
              <a:t> </a:t>
            </a:r>
            <a:r>
              <a:rPr lang="en-US" altLang="zh-CN" dirty="0" smtClean="0"/>
              <a:t>journal.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35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check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usefulness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, 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7553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sets.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Academic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“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experts</a:t>
            </a:r>
            <a:r>
              <a:rPr lang="zh-CN" altLang="en-US" dirty="0" smtClean="0"/>
              <a:t>.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crawled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dirty="0" smtClean="0"/>
              <a:t>32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affiliation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keyword.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co-authorship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Tencent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r>
              <a:rPr lang="zh-CN" altLang="zh-CN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43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-</a:t>
            </a:r>
            <a:r>
              <a:rPr lang="en-US" altLang="zh-CN" dirty="0" err="1" smtClean="0"/>
              <a:t>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00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keyword,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whom.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.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,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help.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co-authorship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incorporate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60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less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re</a:t>
            </a:r>
            <a:r>
              <a:rPr lang="zh-CN" altLang="en-US" dirty="0" smtClean="0"/>
              <a:t>-</a:t>
            </a:r>
            <a:r>
              <a:rPr lang="en-US" altLang="zh-CN" dirty="0" smtClean="0"/>
              <a:t>decomposing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.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RMSE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insensitive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weights.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2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78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Jiawei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</a:t>
            </a:r>
            <a:r>
              <a:rPr lang="zh-CN" altLang="en-US" dirty="0" smtClean="0"/>
              <a:t>.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author,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affiliation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keyword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1998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Fraser,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interest.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rules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recursive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86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Jiawei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581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2012,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affiliations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co-authors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525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goals.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sequence,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clear.</a:t>
            </a:r>
            <a:r>
              <a:rPr lang="zh-CN" altLang="en-US" dirty="0" smtClean="0"/>
              <a:t> </a:t>
            </a:r>
            <a:r>
              <a:rPr lang="en-US" altLang="zh-CN" dirty="0" smtClean="0"/>
              <a:t>First,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zh-CN" dirty="0" smtClean="0"/>
              <a:t>.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Second,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capture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third,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r>
              <a:rPr lang="zh-CN" altLang="zh-CN" dirty="0" smtClean="0"/>
              <a:t> </a:t>
            </a:r>
            <a:r>
              <a:rPr lang="en-US" altLang="zh-CN" dirty="0" smtClean="0"/>
              <a:t>accurately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94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conclusions.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,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regularizations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approximation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bounds.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36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That’s all. Thank you for listening. I am happy to answer your questions now.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7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Here is the outline of</a:t>
            </a:r>
            <a:r>
              <a:rPr lang="en-US" baseline="0" dirty="0" smtClean="0"/>
              <a:t> this talk. First I will give the background. Then I will talk about 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formulation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framework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FEMA</a:t>
            </a:r>
            <a:r>
              <a:rPr lang="en-US" baseline="0" dirty="0" smtClean="0"/>
              <a:t>. Then I will give the experimental results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visualizations</a:t>
            </a:r>
            <a:r>
              <a:rPr lang="en-US" baseline="0" dirty="0" smtClean="0"/>
              <a:t>.</a:t>
            </a:r>
            <a:r>
              <a:rPr lang="en-US" altLang="zh-CN" baseline="0" dirty="0" smtClean="0"/>
              <a:t>\\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Let’s first take a look at the background.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describe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nodes.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writing</a:t>
            </a:r>
            <a:r>
              <a:rPr lang="zh-CN" altLang="en-US" dirty="0" smtClean="0"/>
              <a:t>-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article</a:t>
            </a:r>
            <a:r>
              <a:rPr lang="zh-CN" altLang="en-US" dirty="0" smtClean="0"/>
              <a:t>,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Jiawei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Networks.</a:t>
            </a:r>
          </a:p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image,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Sheraton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Hotel.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know,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</a:t>
            </a:r>
            <a:r>
              <a:rPr lang="en-US" dirty="0" smtClean="0"/>
              <a:t>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5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multi-faceted.</a:t>
            </a:r>
            <a:r>
              <a:rPr lang="zh-CN" altLang="en-US" dirty="0" smtClean="0"/>
              <a:t> </a:t>
            </a:r>
            <a:r>
              <a:rPr lang="en-US" altLang="zh-CN" dirty="0" smtClean="0"/>
              <a:t>To write a paper or book, researchers have their co-authors and 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The book about heterogeneous information network was written by Prof. </a:t>
            </a:r>
            <a:r>
              <a:rPr lang="en-US" altLang="zh-CN" dirty="0" err="1" smtClean="0"/>
              <a:t>Jiawei</a:t>
            </a:r>
            <a:r>
              <a:rPr lang="en-US" altLang="zh-CN" dirty="0" smtClean="0"/>
              <a:t> Han and his student </a:t>
            </a:r>
            <a:r>
              <a:rPr lang="en-US" altLang="zh-CN" dirty="0" err="1" smtClean="0"/>
              <a:t>Yizhou</a:t>
            </a:r>
            <a:r>
              <a:rPr lang="en-US" altLang="zh-CN" dirty="0" smtClean="0"/>
              <a:t> Sun when they were in the Data Mining Group of UIUC. \\</a:t>
            </a:r>
          </a:p>
          <a:p>
            <a:r>
              <a:rPr lang="en-US" altLang="zh-CN" dirty="0" smtClean="0"/>
              <a:t>Also, I am attending KDD with my advisor Prof. </a:t>
            </a:r>
            <a:r>
              <a:rPr lang="en-US" altLang="zh-CN" dirty="0" err="1" smtClean="0"/>
              <a:t>Peng</a:t>
            </a:r>
            <a:r>
              <a:rPr lang="en-US" altLang="zh-CN" dirty="0" smtClean="0"/>
              <a:t> Cui so when I post a photo on Facebook about Sheraton Hotel, I will tag him or say “with him”. \\</a:t>
            </a:r>
          </a:p>
          <a:p>
            <a:r>
              <a:rPr lang="en-US" altLang="zh-CN" dirty="0" smtClean="0"/>
              <a:t>The message will be sent from my cellphone. \\</a:t>
            </a:r>
          </a:p>
          <a:p>
            <a:r>
              <a:rPr lang="en-US" altLang="zh-CN" dirty="0" smtClean="0"/>
              <a:t>It shows my check-in at Sheraton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nice”.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believe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8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.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Prof.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Jiawei</a:t>
            </a:r>
            <a:r>
              <a:rPr lang="zh-CN" altLang="en-US" dirty="0" smtClean="0"/>
              <a:t> </a:t>
            </a:r>
            <a:r>
              <a:rPr lang="en-US" altLang="zh-CN" dirty="0" smtClean="0"/>
              <a:t>Han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Fraser,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published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.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UIUC,</a:t>
            </a:r>
            <a:r>
              <a:rPr lang="zh-CN" altLang="en-US" dirty="0" smtClean="0"/>
              <a:t> </a:t>
            </a:r>
            <a:r>
              <a:rPr lang="en-US" altLang="zh-CN" dirty="0" smtClean="0"/>
              <a:t>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focused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Later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Yizhou</a:t>
            </a:r>
            <a:r>
              <a:rPr lang="zh-CN" altLang="en-US" dirty="0" smtClean="0"/>
              <a:t> </a:t>
            </a:r>
            <a:r>
              <a:rPr lang="en-US" altLang="zh-CN" dirty="0" smtClean="0"/>
              <a:t>joined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,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topic</a:t>
            </a:r>
            <a:r>
              <a:rPr lang="zh-CN" altLang="en-US" dirty="0" smtClean="0"/>
              <a:t>,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clearly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r>
              <a:rPr lang="zh-CN" alt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62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talks,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break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travelling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York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 smtClean="0"/>
              <a:t>\\</a:t>
            </a:r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months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photos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life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Seoul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April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WWW,</a:t>
            </a:r>
            <a:r>
              <a:rPr lang="zh-CN" altLang="en-US" dirty="0" smtClean="0"/>
              <a:t> </a:t>
            </a:r>
            <a:r>
              <a:rPr lang="en-US" altLang="zh-CN" dirty="0" smtClean="0"/>
              <a:t>Tsinghua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July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York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35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multi-faceted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dynamic.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nice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formulate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9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Monday, August 25, 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Monday, August 25, 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8.jpe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23.jpeg"/><Relationship Id="rId6" Type="http://schemas.openxmlformats.org/officeDocument/2006/relationships/image" Target="../media/image16.png"/><Relationship Id="rId7" Type="http://schemas.openxmlformats.org/officeDocument/2006/relationships/image" Target="../media/image24.jpeg"/><Relationship Id="rId8" Type="http://schemas.openxmlformats.org/officeDocument/2006/relationships/image" Target="../media/image12.png"/><Relationship Id="rId9" Type="http://schemas.openxmlformats.org/officeDocument/2006/relationships/image" Target="../media/image21.png"/><Relationship Id="rId1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1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3600" dirty="0" smtClean="0"/>
              <a:t>FEMA:</a:t>
            </a:r>
            <a:br>
              <a:rPr lang="en-US" altLang="zh-CN" sz="3600" dirty="0" smtClean="0"/>
            </a:br>
            <a:r>
              <a:rPr lang="en-US" altLang="zh-CN" sz="3600" dirty="0" smtClean="0"/>
              <a:t>Flexible evolutionary</a:t>
            </a:r>
            <a:br>
              <a:rPr lang="en-US" altLang="zh-CN" sz="3600" dirty="0" smtClean="0"/>
            </a:br>
            <a:r>
              <a:rPr lang="en-US" altLang="zh-CN" sz="3600" dirty="0" smtClean="0"/>
              <a:t>Multi-faceted analysis</a:t>
            </a:r>
            <a:br>
              <a:rPr lang="en-US" altLang="zh-CN" sz="3600" dirty="0" smtClean="0"/>
            </a:br>
            <a:r>
              <a:rPr lang="en-US" altLang="zh-CN" sz="3600" dirty="0" smtClean="0"/>
              <a:t>for dynamic behavior</a:t>
            </a:r>
            <a:br>
              <a:rPr lang="en-US" altLang="zh-CN" sz="3600" dirty="0" smtClean="0"/>
            </a:br>
            <a:r>
              <a:rPr lang="en-US" altLang="zh-CN" sz="3600" dirty="0" smtClean="0"/>
              <a:t>pattern Discovery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Meng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Tsinghua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Beijing,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</a:t>
            </a:r>
          </a:p>
          <a:p>
            <a:endParaRPr lang="en-US" altLang="zh-CN" dirty="0"/>
          </a:p>
          <a:p>
            <a:r>
              <a:rPr lang="en-US" altLang="zh-CN" dirty="0" smtClean="0"/>
              <a:t>Joint work with Peng Cui, </a:t>
            </a:r>
            <a:r>
              <a:rPr lang="en-US" altLang="zh-CN" dirty="0" err="1" smtClean="0"/>
              <a:t>Fei</a:t>
            </a:r>
            <a:r>
              <a:rPr lang="en-US" altLang="zh-CN" dirty="0" smtClean="0"/>
              <a:t> Wang, </a:t>
            </a:r>
            <a:r>
              <a:rPr lang="en-US" altLang="zh-CN" dirty="0" err="1" smtClean="0"/>
              <a:t>Xinran</a:t>
            </a:r>
            <a:r>
              <a:rPr lang="en-US" altLang="zh-CN" dirty="0" smtClean="0"/>
              <a:t> Xu, </a:t>
            </a:r>
            <a:r>
              <a:rPr lang="en-US" altLang="zh-CN" dirty="0" err="1" smtClean="0"/>
              <a:t>Wenwu</a:t>
            </a:r>
            <a:r>
              <a:rPr lang="en-US" altLang="zh-CN" dirty="0" smtClean="0"/>
              <a:t> Zhu and </a:t>
            </a:r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</a:p>
          <a:p>
            <a:r>
              <a:rPr lang="en-US" altLang="zh-CN" dirty="0" smtClean="0"/>
              <a:t>August 25, 2014 – NYC, USA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074" y="535710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74" y="535710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5710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00" y="5366121"/>
            <a:ext cx="1106733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33" y="5366121"/>
            <a:ext cx="935541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5544678"/>
            <a:ext cx="2449451" cy="9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627" y="404664"/>
            <a:ext cx="91075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2. Model Formulation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The Framework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70238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4. </a:t>
            </a:r>
            <a:r>
              <a:rPr lang="en-US" sz="4400" dirty="0">
                <a:solidFill>
                  <a:srgbClr val="7030A0"/>
                </a:solidFill>
              </a:rPr>
              <a:t>Experiments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70822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5. Visualization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68656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1. Background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18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Human </a:t>
            </a:r>
            <a:r>
              <a:rPr lang="en-US" dirty="0"/>
              <a:t>B</a:t>
            </a:r>
            <a:r>
              <a:rPr lang="en-US" dirty="0" smtClean="0"/>
              <a:t>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91231" y="1807867"/>
            <a:ext cx="2377440" cy="1097280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Human behavior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28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</a:t>
            </a:r>
          </a:p>
          <a:p>
            <a:pPr algn="ctr"/>
            <a:r>
              <a:rPr lang="en-US" sz="24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Completion</a:t>
            </a:r>
          </a:p>
        </p:txBody>
      </p:sp>
      <p:cxnSp>
        <p:nvCxnSpPr>
          <p:cNvPr id="13" name="Elbow Connector 12"/>
          <p:cNvCxnSpPr>
            <a:stCxn id="10" idx="1"/>
            <a:endCxn id="9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3"/>
            <a:endCxn id="9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3"/>
            <a:endCxn id="11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2" idx="1"/>
            <a:endCxn id="11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38581" y="4714073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Pattern discovery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243966" y="5175678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Behavior prediction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233577" y="2981182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Behavior modeling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338580" y="2967284"/>
            <a:ext cx="2687807" cy="2613181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89562" y="2760946"/>
            <a:ext cx="1416922" cy="298310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Problem</a:t>
            </a:r>
          </a:p>
        </p:txBody>
      </p:sp>
      <p:sp>
        <p:nvSpPr>
          <p:cNvPr id="2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90"/>
          <p:cNvSpPr txBox="1"/>
          <p:nvPr/>
        </p:nvSpPr>
        <p:spPr>
          <a:xfrm>
            <a:off x="6588224" y="2492896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91"/>
          <p:cNvSpPr txBox="1"/>
          <p:nvPr/>
        </p:nvSpPr>
        <p:spPr>
          <a:xfrm rot="16200000">
            <a:off x="5917783" y="1861071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affiliation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92"/>
          <p:cNvSpPr txBox="1"/>
          <p:nvPr/>
        </p:nvSpPr>
        <p:spPr>
          <a:xfrm rot="18680522">
            <a:off x="7275271" y="2177754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keyword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94"/>
          <p:cNvSpPr txBox="1"/>
          <p:nvPr/>
        </p:nvSpPr>
        <p:spPr>
          <a:xfrm>
            <a:off x="7835681" y="1583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立方体 17"/>
          <p:cNvSpPr/>
          <p:nvPr/>
        </p:nvSpPr>
        <p:spPr>
          <a:xfrm>
            <a:off x="5987090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立方体 97"/>
          <p:cNvSpPr/>
          <p:nvPr/>
        </p:nvSpPr>
        <p:spPr>
          <a:xfrm>
            <a:off x="705668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8" name="立方体 98"/>
          <p:cNvSpPr/>
          <p:nvPr/>
        </p:nvSpPr>
        <p:spPr>
          <a:xfrm>
            <a:off x="7771242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411202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0" name="立方体 101"/>
          <p:cNvSpPr/>
          <p:nvPr/>
        </p:nvSpPr>
        <p:spPr>
          <a:xfrm>
            <a:off x="8512469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152429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638722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5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/>
      <p:bldP spid="19" grpId="0"/>
      <p:bldP spid="20" grpId="0"/>
      <p:bldP spid="21" grpId="0" animBg="1"/>
      <p:bldP spid="22" grpId="0" animBg="1"/>
      <p:bldP spid="29" grpId="0" animBg="1"/>
      <p:bldP spid="30" grpId="0"/>
      <p:bldP spid="31" grpId="0"/>
      <p:bldP spid="32" grpId="0"/>
      <p:bldP spid="33" grpId="0"/>
      <p:bldP spid="36" grpId="0" animBg="1"/>
      <p:bldP spid="37" grpId="0" animBg="1"/>
      <p:bldP spid="38" grpId="0" animBg="1"/>
      <p:bldP spid="39" grpId="0"/>
      <p:bldP spid="40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High </a:t>
            </a:r>
            <a:r>
              <a:rPr lang="en-US" sz="3200" dirty="0" err="1" smtClean="0"/>
              <a:t>sparsity</a:t>
            </a:r>
            <a:endParaRPr lang="en-US" sz="3200" dirty="0" smtClean="0"/>
          </a:p>
          <a:p>
            <a:pPr lvl="1"/>
            <a:r>
              <a:rPr lang="en-US" sz="2800" dirty="0" smtClean="0"/>
              <a:t>High-order tensors</a:t>
            </a:r>
            <a:endParaRPr lang="en-US" sz="2800" dirty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High complexity</a:t>
            </a:r>
          </a:p>
          <a:p>
            <a:pPr lvl="1"/>
            <a:r>
              <a:rPr lang="en-US" sz="2800" dirty="0" smtClean="0"/>
              <a:t>Long sequence of tensors</a:t>
            </a:r>
          </a:p>
          <a:p>
            <a:pPr lvl="1"/>
            <a:r>
              <a:rPr lang="en-US" sz="2800" dirty="0" smtClean="0"/>
              <a:t>Too slow if decomposing at each time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5060876" y="2369728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6084168" y="1813756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5652120" y="2228773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5292080" y="2636912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7524328" y="2365288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56777" y="238171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11708" y="360859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4856792" y="32392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88383" y="342393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21508" y="305311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87500" y="262811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3127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High </a:t>
            </a:r>
            <a:r>
              <a:rPr lang="en-US" sz="3200" dirty="0" err="1" smtClean="0"/>
              <a:t>sparsity</a:t>
            </a:r>
            <a:endParaRPr lang="en-US" sz="3200" dirty="0"/>
          </a:p>
          <a:p>
            <a:pPr lvl="1"/>
            <a:r>
              <a:rPr lang="en-US" sz="2800" b="1" dirty="0" smtClean="0">
                <a:solidFill>
                  <a:srgbClr val="7030A0"/>
                </a:solidFill>
              </a:rPr>
              <a:t>Auxiliary knowledge as</a:t>
            </a:r>
            <a:r>
              <a:rPr lang="zh-CN" altLang="en-US" sz="2800" b="1" dirty="0" smtClean="0">
                <a:solidFill>
                  <a:srgbClr val="7030A0"/>
                </a:solidFill>
              </a:rPr>
              <a:t> </a:t>
            </a:r>
            <a:r>
              <a:rPr lang="en-US" sz="2800" b="1" dirty="0" smtClean="0">
                <a:solidFill>
                  <a:srgbClr val="7030A0"/>
                </a:solidFill>
              </a:rPr>
              <a:t>regularizations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803815" y="441617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1827107" y="386020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395059" y="427522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035019" y="468335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267267" y="441173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99716" y="442816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4647" y="56550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599731" y="528571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31322" y="547037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64447" y="509955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30439" y="467456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7" name="立方体 34"/>
          <p:cNvSpPr/>
          <p:nvPr/>
        </p:nvSpPr>
        <p:spPr>
          <a:xfrm>
            <a:off x="5882678" y="3260968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立方体 35"/>
          <p:cNvSpPr/>
          <p:nvPr/>
        </p:nvSpPr>
        <p:spPr>
          <a:xfrm>
            <a:off x="6914720" y="3260968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774582" y="34003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810943" y="37951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 rot="16200000">
            <a:off x="5362024" y="346930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 rot="16200000">
            <a:off x="6472023" y="34715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57347" y="382350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4" name="直接连接符 41"/>
          <p:cNvCxnSpPr/>
          <p:nvPr/>
        </p:nvCxnSpPr>
        <p:spPr>
          <a:xfrm>
            <a:off x="6347057" y="4053056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连接符 42"/>
          <p:cNvCxnSpPr>
            <a:stCxn id="33" idx="1"/>
          </p:cNvCxnSpPr>
          <p:nvPr/>
        </p:nvCxnSpPr>
        <p:spPr>
          <a:xfrm flipH="1">
            <a:off x="6683667" y="4008174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下箭头 46"/>
          <p:cNvSpPr/>
          <p:nvPr/>
        </p:nvSpPr>
        <p:spPr>
          <a:xfrm rot="16200000">
            <a:off x="4089646" y="4695570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40" name="直接连接符 14"/>
          <p:cNvCxnSpPr/>
          <p:nvPr/>
        </p:nvCxnSpPr>
        <p:spPr>
          <a:xfrm>
            <a:off x="5186408" y="4991870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立方体 15"/>
          <p:cNvSpPr/>
          <p:nvPr/>
        </p:nvSpPr>
        <p:spPr>
          <a:xfrm>
            <a:off x="6209700" y="4435898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16"/>
          <p:cNvSpPr/>
          <p:nvPr/>
        </p:nvSpPr>
        <p:spPr>
          <a:xfrm>
            <a:off x="5777652" y="4850915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立方体 17"/>
          <p:cNvSpPr/>
          <p:nvPr/>
        </p:nvSpPr>
        <p:spPr>
          <a:xfrm>
            <a:off x="5417612" y="525905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18"/>
          <p:cNvCxnSpPr/>
          <p:nvPr/>
        </p:nvCxnSpPr>
        <p:spPr>
          <a:xfrm>
            <a:off x="7649860" y="4987430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82309" y="500385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7240" y="623073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4982324" y="586140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313915" y="604607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847040" y="567525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13032" y="525025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616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/>
      <p:bldP spid="32" grpId="0"/>
      <p:bldP spid="33" grpId="0"/>
      <p:bldP spid="39" grpId="0" animBg="1"/>
      <p:bldP spid="41" grpId="0" animBg="1"/>
      <p:bldP spid="42" grpId="0" animBg="1"/>
      <p:bldP spid="43" grpId="0" animBg="1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High </a:t>
            </a:r>
            <a:r>
              <a:rPr lang="en-US" sz="3200" dirty="0"/>
              <a:t>complexity</a:t>
            </a:r>
          </a:p>
          <a:p>
            <a:pPr lvl="1"/>
            <a:r>
              <a:rPr lang="en-US" sz="2800" b="1" dirty="0" smtClean="0">
                <a:solidFill>
                  <a:srgbClr val="7030A0"/>
                </a:solidFill>
              </a:rPr>
              <a:t>Update projection matrices with new coming piece of data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018216" y="4199206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041508" y="3643234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609460" y="4058251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249420" y="4466390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481668" y="41947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14117" y="421119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69048" y="543807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814132" y="50687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5723" y="525340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78848" y="488259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4840" y="445759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350868" y="5054399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652120" y="4502867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593136" y="450286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806208" y="450286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006072" y="450286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186092" y="504292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78486" y="50568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50037" y="547950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195121" y="514114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0048" y="56498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667518" y="56498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971333" y="564988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9" name="下箭头 46"/>
          <p:cNvSpPr/>
          <p:nvPr/>
        </p:nvSpPr>
        <p:spPr>
          <a:xfrm rot="16200000">
            <a:off x="4304047" y="4478601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0" name="立方体 34"/>
          <p:cNvSpPr/>
          <p:nvPr/>
        </p:nvSpPr>
        <p:spPr>
          <a:xfrm>
            <a:off x="5437736" y="325641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35"/>
          <p:cNvSpPr/>
          <p:nvPr/>
        </p:nvSpPr>
        <p:spPr>
          <a:xfrm>
            <a:off x="6469778" y="325641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329640" y="33957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66001" y="379055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4971845" y="348662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6027081" y="346694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12405" y="38189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47" name="直接连接符 41"/>
          <p:cNvCxnSpPr/>
          <p:nvPr/>
        </p:nvCxnSpPr>
        <p:spPr>
          <a:xfrm>
            <a:off x="5902115" y="4048501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2"/>
          <p:cNvCxnSpPr>
            <a:stCxn id="46" idx="1"/>
          </p:cNvCxnSpPr>
          <p:nvPr/>
        </p:nvCxnSpPr>
        <p:spPr>
          <a:xfrm flipH="1">
            <a:off x="6238725" y="4003619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6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3. The Framework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70238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4. </a:t>
            </a:r>
            <a:r>
              <a:rPr lang="en-US" sz="4400" dirty="0">
                <a:solidFill>
                  <a:srgbClr val="7030A0"/>
                </a:solidFill>
              </a:rPr>
              <a:t>Experiments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70822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5. Visualization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68656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1. Background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269070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2. Model Formulation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290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FEMA: Flexible Evolutionary Multi-faceted 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0130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2" dur="2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 animBg="1"/>
      <p:bldP spid="16" grpId="0" animBg="1"/>
      <p:bldP spid="21" grpId="0"/>
      <p:bldP spid="23" grpId="0" animBg="1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 animBg="1"/>
      <p:bldP spid="35" grpId="0"/>
      <p:bldP spid="37" grpId="0"/>
      <p:bldP spid="39" grpId="0"/>
      <p:bldP spid="40" grpId="0"/>
      <p:bldP spid="41" grpId="0"/>
      <p:bldP spid="42" grpId="0" animBg="1"/>
      <p:bldP spid="44" grpId="0"/>
      <p:bldP spid="45" grpId="0" animBg="1"/>
      <p:bldP spid="46" grpId="0"/>
      <p:bldP spid="47" grpId="0"/>
      <p:bldP spid="50" grpId="0" animBg="1"/>
      <p:bldP spid="51" grpId="0" animBg="1"/>
      <p:bldP spid="52" grpId="0"/>
      <p:bldP spid="53" grpId="0"/>
      <p:bldP spid="54" grpId="0"/>
      <p:bldP spid="55" grpId="0" animBg="1"/>
      <p:bldP spid="57" grpId="0"/>
      <p:bldP spid="58" grpId="0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FEMA: Flexible Evolutionary Multi-faceted 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866464" y="3811048"/>
            <a:ext cx="759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Tensor Perturbation Theory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53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core tensor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projection matrix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68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4702383"/>
            <a:ext cx="8229600" cy="912515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4. </a:t>
            </a:r>
            <a:r>
              <a:rPr lang="en-US" sz="4400" b="1" dirty="0">
                <a:solidFill>
                  <a:srgbClr val="7030A0"/>
                </a:solidFill>
              </a:rPr>
              <a:t>Experiments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570822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5. Visualization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68656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1. Background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269070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2. Model Formulation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3. The Framework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834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6065779"/>
            <a:ext cx="56496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Behavior Analysis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58924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345699"/>
            <a:ext cx="56496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1026" idx="3"/>
            <a:endCxn id="1028" idx="1"/>
          </p:cNvCxnSpPr>
          <p:nvPr/>
        </p:nvCxnSpPr>
        <p:spPr>
          <a:xfrm flipV="1">
            <a:off x="1165920" y="5620019"/>
            <a:ext cx="381744" cy="4264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026" idx="3"/>
            <a:endCxn id="8" idx="1"/>
          </p:cNvCxnSpPr>
          <p:nvPr/>
        </p:nvCxnSpPr>
        <p:spPr>
          <a:xfrm>
            <a:off x="1165920" y="6046440"/>
            <a:ext cx="381744" cy="2936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112632" y="5435353"/>
            <a:ext cx="980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KDD’13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12632" y="6106791"/>
            <a:ext cx="980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dirty="0" smtClean="0"/>
              <a:t>KDD’14</a:t>
            </a:r>
            <a:endParaRPr lang="en-US" dirty="0"/>
          </a:p>
        </p:txBody>
      </p:sp>
      <p:pic>
        <p:nvPicPr>
          <p:cNvPr id="16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5357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tutorialspoint.com/data_mining/images/dm-mini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3" y="5535716"/>
            <a:ext cx="10274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/>
          <p:cNvCxnSpPr>
            <a:stCxn id="16" idx="3"/>
            <a:endCxn id="1030" idx="1"/>
          </p:cNvCxnSpPr>
          <p:nvPr/>
        </p:nvCxnSpPr>
        <p:spPr>
          <a:xfrm>
            <a:off x="4406280" y="5992916"/>
            <a:ext cx="630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5718596"/>
            <a:ext cx="56496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670" y="553571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/>
          <p:cNvCxnSpPr>
            <a:stCxn id="28" idx="3"/>
            <a:endCxn id="27" idx="1"/>
          </p:cNvCxnSpPr>
          <p:nvPr/>
        </p:nvCxnSpPr>
        <p:spPr>
          <a:xfrm>
            <a:off x="7501070" y="5992916"/>
            <a:ext cx="652330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621089" y="5461665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200" dirty="0" smtClean="0"/>
              <a:t>?</a:t>
            </a:r>
            <a:endParaRPr lang="en-US" sz="3200" dirty="0"/>
          </a:p>
        </p:txBody>
      </p:sp>
      <p:grpSp>
        <p:nvGrpSpPr>
          <p:cNvPr id="19" name="组合 18"/>
          <p:cNvGrpSpPr/>
          <p:nvPr/>
        </p:nvGrpSpPr>
        <p:grpSpPr>
          <a:xfrm>
            <a:off x="514112" y="1412776"/>
            <a:ext cx="2161877" cy="3657600"/>
            <a:chOff x="7233" y="0"/>
            <a:chExt cx="2161877" cy="3657600"/>
          </a:xfrm>
        </p:grpSpPr>
        <p:sp>
          <p:nvSpPr>
            <p:cNvPr id="37" name="圆角矩形 36"/>
            <p:cNvSpPr/>
            <p:nvPr/>
          </p:nvSpPr>
          <p:spPr>
            <a:xfrm>
              <a:off x="7233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圆角矩形 4"/>
            <p:cNvSpPr/>
            <p:nvPr/>
          </p:nvSpPr>
          <p:spPr>
            <a:xfrm>
              <a:off x="70552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Modeling</a:t>
              </a:r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kern="1200" dirty="0" smtClean="0"/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200" kern="1200" dirty="0" smtClean="0"/>
                <a:t>How to formulate human behavior?</a:t>
              </a:r>
              <a:endParaRPr lang="en-US" sz="3200" kern="1200" dirty="0" smtClean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892177" y="2973503"/>
            <a:ext cx="458317" cy="536145"/>
            <a:chOff x="2385298" y="1560727"/>
            <a:chExt cx="458317" cy="536145"/>
          </a:xfrm>
        </p:grpSpPr>
        <p:sp>
          <p:nvSpPr>
            <p:cNvPr id="35" name="右箭头 34"/>
            <p:cNvSpPr/>
            <p:nvPr/>
          </p:nvSpPr>
          <p:spPr>
            <a:xfrm>
              <a:off x="2385298" y="1560727"/>
              <a:ext cx="458317" cy="5361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右箭头 6"/>
            <p:cNvSpPr/>
            <p:nvPr/>
          </p:nvSpPr>
          <p:spPr>
            <a:xfrm>
              <a:off x="2385298" y="1667956"/>
              <a:ext cx="320822" cy="321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kern="12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540740" y="1412776"/>
            <a:ext cx="2161877" cy="3657600"/>
            <a:chOff x="3033861" y="0"/>
            <a:chExt cx="2161877" cy="3657600"/>
          </a:xfrm>
        </p:grpSpPr>
        <p:sp>
          <p:nvSpPr>
            <p:cNvPr id="33" name="圆角矩形 32"/>
            <p:cNvSpPr/>
            <p:nvPr/>
          </p:nvSpPr>
          <p:spPr>
            <a:xfrm>
              <a:off x="3033861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6198687"/>
                <a:satOff val="9275"/>
                <a:lumOff val="-10392"/>
                <a:alphaOff val="0"/>
              </a:schemeClr>
            </a:fillRef>
            <a:effectRef idx="2">
              <a:schemeClr val="accent5">
                <a:hueOff val="-6198687"/>
                <a:satOff val="9275"/>
                <a:lumOff val="-10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圆角矩形 8"/>
            <p:cNvSpPr/>
            <p:nvPr/>
          </p:nvSpPr>
          <p:spPr>
            <a:xfrm>
              <a:off x="3097180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Pattern discovery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/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How to understand human behavior?</a:t>
              </a:r>
              <a:endParaRPr lang="en-US" sz="2800" kern="12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18805" y="2973503"/>
            <a:ext cx="458317" cy="536145"/>
            <a:chOff x="5411926" y="1560727"/>
            <a:chExt cx="458317" cy="536145"/>
          </a:xfrm>
        </p:grpSpPr>
        <p:sp>
          <p:nvSpPr>
            <p:cNvPr id="30" name="右箭头 29"/>
            <p:cNvSpPr/>
            <p:nvPr/>
          </p:nvSpPr>
          <p:spPr>
            <a:xfrm>
              <a:off x="5411926" y="1560727"/>
              <a:ext cx="458317" cy="5361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2397374"/>
                <a:satOff val="18550"/>
                <a:lumOff val="-20783"/>
                <a:alphaOff val="0"/>
              </a:schemeClr>
            </a:fillRef>
            <a:effectRef idx="2">
              <a:schemeClr val="accent5">
                <a:hueOff val="-12397374"/>
                <a:satOff val="18550"/>
                <a:lumOff val="-207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右箭头 10"/>
            <p:cNvSpPr/>
            <p:nvPr/>
          </p:nvSpPr>
          <p:spPr>
            <a:xfrm>
              <a:off x="5411926" y="1667956"/>
              <a:ext cx="320822" cy="321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 kern="120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567368" y="1412776"/>
            <a:ext cx="2161877" cy="3657600"/>
            <a:chOff x="6060489" y="0"/>
            <a:chExt cx="2161877" cy="3657600"/>
          </a:xfrm>
        </p:grpSpPr>
        <p:sp>
          <p:nvSpPr>
            <p:cNvPr id="25" name="圆角矩形 24"/>
            <p:cNvSpPr/>
            <p:nvPr/>
          </p:nvSpPr>
          <p:spPr>
            <a:xfrm>
              <a:off x="6060489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2397374"/>
                <a:satOff val="18550"/>
                <a:lumOff val="-20783"/>
                <a:alphaOff val="0"/>
              </a:schemeClr>
            </a:fillRef>
            <a:effectRef idx="2">
              <a:schemeClr val="accent5">
                <a:hueOff val="-12397374"/>
                <a:satOff val="18550"/>
                <a:lumOff val="-207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12"/>
            <p:cNvSpPr/>
            <p:nvPr/>
          </p:nvSpPr>
          <p:spPr>
            <a:xfrm>
              <a:off x="6123808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Prediction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800" kern="1200" dirty="0" smtClean="0"/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What is the missing human behavior?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9619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Experiments: Test Behavior Prediction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Data sets</a:t>
            </a:r>
          </a:p>
          <a:p>
            <a:r>
              <a:rPr lang="en-US" sz="3600" dirty="0" smtClean="0"/>
              <a:t>Leveraging multi-faceted information</a:t>
            </a:r>
          </a:p>
          <a:p>
            <a:r>
              <a:rPr lang="en-US" sz="3600" dirty="0" smtClean="0"/>
              <a:t>Leveraging flexible regularizations</a:t>
            </a:r>
          </a:p>
          <a:p>
            <a:r>
              <a:rPr lang="en-US" sz="3600" dirty="0" smtClean="0"/>
              <a:t>Efficiency, loss and parameters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7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altLang="zh-CN" dirty="0" smtClean="0"/>
              <a:t>S</a:t>
            </a:r>
            <a:r>
              <a:rPr lang="en-US" dirty="0" smtClean="0"/>
              <a:t>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Microsoft Academic Search</a:t>
            </a:r>
          </a:p>
          <a:p>
            <a:pPr lvl="1"/>
            <a:r>
              <a:rPr lang="en-US" sz="2400" dirty="0" smtClean="0"/>
              <a:t>Subset </a:t>
            </a:r>
            <a:r>
              <a:rPr lang="en-US" sz="2400" dirty="0"/>
              <a:t>of </a:t>
            </a:r>
            <a:r>
              <a:rPr lang="en-US" sz="2400" dirty="0" smtClean="0"/>
              <a:t>top </a:t>
            </a:r>
            <a:r>
              <a:rPr lang="en-US" sz="2400" dirty="0"/>
              <a:t>100 experts from query “data mining</a:t>
            </a:r>
            <a:r>
              <a:rPr lang="en-US" sz="2400" dirty="0" smtClean="0"/>
              <a:t>”</a:t>
            </a:r>
          </a:p>
          <a:p>
            <a:pPr lvl="1"/>
            <a:r>
              <a:rPr lang="en-US" sz="2400" dirty="0" smtClean="0"/>
              <a:t>Paper: &lt;author, affiliation and keyword&gt;</a:t>
            </a:r>
          </a:p>
          <a:p>
            <a:pPr lvl="1"/>
            <a:r>
              <a:rPr lang="en-US" sz="2400" dirty="0" smtClean="0"/>
              <a:t>Regularization: co-authorship &lt;author, author&gt;</a:t>
            </a:r>
          </a:p>
          <a:p>
            <a:pPr lvl="1"/>
            <a:r>
              <a:rPr lang="en-US" sz="2400" dirty="0" smtClean="0"/>
              <a:t>7,777 x 651 x 4,566 x 32 years: 171,519 tuples</a:t>
            </a:r>
            <a:endParaRPr lang="en-US" sz="2400" dirty="0"/>
          </a:p>
          <a:p>
            <a:r>
              <a:rPr lang="en-US" sz="2800" dirty="0" err="1" smtClean="0"/>
              <a:t>Tencent</a:t>
            </a:r>
            <a:r>
              <a:rPr lang="en-US" sz="2800" dirty="0" smtClean="0"/>
              <a:t> </a:t>
            </a:r>
            <a:r>
              <a:rPr lang="en-US" sz="2800" dirty="0" err="1" smtClean="0"/>
              <a:t>Weibo</a:t>
            </a:r>
            <a:endParaRPr lang="en-US" sz="2800" dirty="0" smtClean="0"/>
          </a:p>
          <a:p>
            <a:pPr lvl="1"/>
            <a:r>
              <a:rPr lang="en-US" sz="2400" dirty="0" smtClean="0"/>
              <a:t>43 days: Nov. 9, 2011 to Dec. 20, 2011</a:t>
            </a:r>
          </a:p>
          <a:p>
            <a:pPr lvl="1"/>
            <a:r>
              <a:rPr lang="en-US" sz="2400" dirty="0" smtClean="0"/>
              <a:t>Tweet: </a:t>
            </a:r>
            <a:r>
              <a:rPr lang="en-US" sz="2400" b="1" dirty="0" smtClean="0"/>
              <a:t>&lt;user-who-@, @-</a:t>
            </a:r>
            <a:r>
              <a:rPr lang="en-US" sz="2400" b="1" dirty="0" err="1" smtClean="0"/>
              <a:t>ed</a:t>
            </a:r>
            <a:r>
              <a:rPr lang="en-US" sz="2400" b="1" dirty="0" smtClean="0"/>
              <a:t>-user, word&gt;</a:t>
            </a:r>
          </a:p>
          <a:p>
            <a:pPr lvl="1"/>
            <a:r>
              <a:rPr lang="en-US" sz="2400" dirty="0" smtClean="0"/>
              <a:t>Regularization: social relation &lt;user, user&gt;</a:t>
            </a:r>
          </a:p>
          <a:p>
            <a:pPr lvl="1"/>
            <a:r>
              <a:rPr lang="en-US" sz="2400" dirty="0" smtClean="0"/>
              <a:t>6,200 x 1,813 x 6,435 x 43 days: 519,624 tuples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11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Leveraging Multi-faceted </a:t>
            </a:r>
            <a:r>
              <a:rPr lang="en-US" dirty="0">
                <a:latin typeface="+mn-lt"/>
              </a:rPr>
              <a:t>I</a:t>
            </a:r>
            <a:r>
              <a:rPr lang="en-US" dirty="0" smtClean="0">
                <a:latin typeface="+mn-lt"/>
              </a:rPr>
              <a:t>nformation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992065"/>
              </p:ext>
            </p:extLst>
          </p:nvPr>
        </p:nvGraphicFramePr>
        <p:xfrm>
          <a:off x="180206" y="2037337"/>
          <a:ext cx="8856985" cy="4663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endParaRPr lang="en-US" altLang="zh-CN" b="0" dirty="0" smtClean="0"/>
                    </a:p>
                    <a:p>
                      <a:pPr algn="l"/>
                      <a:r>
                        <a:rPr lang="en-US" altLang="zh-CN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b="0" dirty="0" smtClean="0"/>
                        <a:t>Recall</a:t>
                      </a:r>
                    </a:p>
                    <a:p>
                      <a:pPr algn="l"/>
                      <a:endParaRPr lang="en-US" altLang="zh-CN" b="0" dirty="0" smtClean="0"/>
                    </a:p>
                    <a:p>
                      <a:pPr algn="l"/>
                      <a:endParaRPr lang="en-US" altLang="zh-CN" b="0" dirty="0" smtClean="0"/>
                    </a:p>
                    <a:p>
                      <a:pPr algn="l"/>
                      <a:endParaRPr lang="zh-CN" altLang="en-US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907704" y="1386762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Predict “Who”-“What keyword”</a:t>
            </a: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uses “Where” (affiliation).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8311" y="1386761"/>
            <a:ext cx="3403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Predict “Who”-“@Whom”</a:t>
            </a: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use “What” (tweet word).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37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Leveraging Flexible </a:t>
            </a:r>
            <a:r>
              <a:rPr lang="en-US" dirty="0"/>
              <a:t>R</a:t>
            </a:r>
            <a:r>
              <a:rPr lang="en-US" dirty="0" smtClean="0"/>
              <a:t>egularizations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909650"/>
              </p:ext>
            </p:extLst>
          </p:nvPr>
        </p:nvGraphicFramePr>
        <p:xfrm>
          <a:off x="185925" y="1840716"/>
          <a:ext cx="8856985" cy="467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1.215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0.954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1.437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0.909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1.466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0.986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1.698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58532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DTA [Sun</a:t>
                      </a:r>
                      <a:r>
                        <a:rPr lang="en-US" altLang="zh-CN" b="0" baseline="0" dirty="0" smtClean="0"/>
                        <a:t> et al.]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1.556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1.889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0" dirty="0" smtClean="0"/>
                    </a:p>
                    <a:p>
                      <a:pPr algn="l"/>
                      <a:r>
                        <a:rPr lang="en-US" altLang="zh-CN" b="0" dirty="0" smtClean="0"/>
                        <a:t>Precision</a:t>
                      </a:r>
                      <a:endParaRPr lang="en-US" altLang="zh-CN" b="0" dirty="0" smtClean="0"/>
                    </a:p>
                    <a:p>
                      <a:pPr algn="l"/>
                      <a:r>
                        <a:rPr lang="en-US" altLang="zh-CN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b="0" dirty="0" smtClean="0"/>
                        <a:t>Recall</a:t>
                      </a:r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zh-CN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立方体 4"/>
          <p:cNvSpPr/>
          <p:nvPr/>
        </p:nvSpPr>
        <p:spPr>
          <a:xfrm>
            <a:off x="993217" y="269283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8" name="立方体 5"/>
          <p:cNvSpPr/>
          <p:nvPr/>
        </p:nvSpPr>
        <p:spPr>
          <a:xfrm>
            <a:off x="1554076" y="274857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9" name="立方体 6"/>
          <p:cNvSpPr/>
          <p:nvPr/>
        </p:nvSpPr>
        <p:spPr>
          <a:xfrm>
            <a:off x="993216" y="331675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763688" y="1412776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“Who”-“Where”-“What keyword”?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87298" y="1412776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“Who”-“@Whom”-“What”?</a:t>
            </a: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365104"/>
            <a:ext cx="3024336" cy="2006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4365104"/>
            <a:ext cx="3155673" cy="201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263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Efficiency, Loss and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4" y="1709928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77774" y="2444518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update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cs typeface="Times New Roman" panose="02020603050405020304" pitchFamily="18" charset="0"/>
              </a:rPr>
              <a:t> with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2973718" y="2767684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77774" y="1798187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Re-decompose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updated matrices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2829702" y="2121353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77774" y="4154614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update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r>
              <a:rPr lang="en-US" altLang="zh-CN" dirty="0" smtClean="0">
                <a:cs typeface="Times New Roman" panose="02020603050405020304" pitchFamily="18" charset="0"/>
              </a:rPr>
              <a:t> with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2901710" y="4477780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77774" y="4788705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Re-decompose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updated matrices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3045726" y="4878280"/>
            <a:ext cx="432048" cy="233591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19" y="2444518"/>
            <a:ext cx="2340000" cy="18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227" y="4508705"/>
            <a:ext cx="2340000" cy="185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300192" y="170992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Insensitive to</a:t>
            </a:r>
          </a:p>
          <a:p>
            <a:r>
              <a:rPr lang="en-US" altLang="zh-CN" b="1" dirty="0" smtClean="0">
                <a:cs typeface="Times New Roman" panose="02020603050405020304" pitchFamily="18" charset="0"/>
              </a:rPr>
              <a:t>regularization weight</a:t>
            </a:r>
          </a:p>
        </p:txBody>
      </p:sp>
      <p:cxnSp>
        <p:nvCxnSpPr>
          <p:cNvPr id="19" name="直接连接符 25"/>
          <p:cNvCxnSpPr/>
          <p:nvPr/>
        </p:nvCxnSpPr>
        <p:spPr>
          <a:xfrm>
            <a:off x="6223638" y="1809383"/>
            <a:ext cx="0" cy="4563179"/>
          </a:xfrm>
          <a:prstGeom prst="line">
            <a:avLst/>
          </a:prstGeom>
          <a:ln>
            <a:prstDash val="dash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0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200" y="5708223"/>
            <a:ext cx="8229600" cy="912515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5. Visualization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7200" y="168656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1. Background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" y="269070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2. Model Formulation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3. The Framework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706655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4. Experiments</a:t>
            </a:r>
            <a:endParaRPr lang="en-US" sz="4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04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Visualization: Test Pattern Discovery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Microsoft Academic Search</a:t>
            </a:r>
          </a:p>
          <a:p>
            <a:r>
              <a:rPr lang="en-US" altLang="zh-CN" sz="3600" dirty="0" err="1" smtClean="0"/>
              <a:t>Tencent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Weibo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(see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our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paper</a:t>
            </a:r>
            <a:r>
              <a:rPr lang="zh-CN" altLang="en-US" sz="3600" dirty="0" smtClean="0"/>
              <a:t> </a:t>
            </a:r>
            <a:r>
              <a:rPr lang="en-US" altLang="zh-CN" sz="3600" dirty="0" smtClean="0">
                <a:sym typeface="Wingdings"/>
              </a:rPr>
              <a:t></a:t>
            </a:r>
            <a:r>
              <a:rPr lang="en-US" altLang="zh-CN" sz="3600" dirty="0" smtClean="0"/>
              <a:t>)</a:t>
            </a:r>
            <a:endParaRPr lang="en-US" altLang="zh-CN" sz="3600" dirty="0"/>
          </a:p>
          <a:p>
            <a:endParaRPr lang="en-US" altLang="zh-CN" sz="3600" dirty="0" smtClean="0"/>
          </a:p>
          <a:p>
            <a:r>
              <a:rPr lang="en-US" altLang="zh-CN" sz="3600" dirty="0" smtClean="0"/>
              <a:t>Behavior Patterns</a:t>
            </a:r>
          </a:p>
          <a:p>
            <a:pPr lvl="1"/>
            <a:r>
              <a:rPr lang="en-US" altLang="zh-CN" sz="3200" dirty="0" smtClean="0"/>
              <a:t>Multi-faceted</a:t>
            </a:r>
          </a:p>
          <a:p>
            <a:pPr lvl="1"/>
            <a:r>
              <a:rPr lang="en-US" altLang="zh-CN" sz="3200" dirty="0" smtClean="0"/>
              <a:t>Dynamic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6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Microsoft Academic 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65" y="1600200"/>
            <a:ext cx="660707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97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Academic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33" y="1600200"/>
            <a:ext cx="6478333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 Academic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85" y="1600200"/>
            <a:ext cx="643582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249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Given: Behavioral data sequence</a:t>
            </a:r>
          </a:p>
          <a:p>
            <a:r>
              <a:rPr lang="en-US" sz="3200" dirty="0" smtClean="0"/>
              <a:t>Find: A general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framework that </a:t>
            </a:r>
            <a:r>
              <a:rPr lang="en-US" sz="3200" dirty="0" smtClean="0">
                <a:solidFill>
                  <a:srgbClr val="7030A0"/>
                </a:solidFill>
              </a:rPr>
              <a:t>fast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rgbClr val="7030A0"/>
                </a:solidFill>
              </a:rPr>
              <a:t>best</a:t>
            </a:r>
            <a:r>
              <a:rPr lang="en-US" sz="3200" dirty="0" smtClean="0"/>
              <a:t> fit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Goals:</a:t>
            </a:r>
          </a:p>
          <a:p>
            <a:pPr lvl="1"/>
            <a:r>
              <a:rPr lang="en-US" sz="2800" dirty="0" smtClean="0"/>
              <a:t>G1. Model the human behavior</a:t>
            </a:r>
          </a:p>
          <a:p>
            <a:pPr lvl="1"/>
            <a:r>
              <a:rPr lang="en-US" sz="2800" dirty="0" smtClean="0"/>
              <a:t>G2. Understand the hidden patterns</a:t>
            </a:r>
          </a:p>
          <a:p>
            <a:pPr lvl="1"/>
            <a:r>
              <a:rPr lang="en-US" sz="2800" dirty="0" smtClean="0"/>
              <a:t>G3. Predict the missing behavior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4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b="1" dirty="0" smtClean="0"/>
              <a:t>Human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multi-faceted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dynamic</a:t>
            </a:r>
          </a:p>
          <a:p>
            <a:r>
              <a:rPr lang="en-US" altLang="zh-CN" b="1" dirty="0" smtClean="0"/>
              <a:t>Challenges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sparsity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complexity</a:t>
            </a:r>
          </a:p>
          <a:p>
            <a:r>
              <a:rPr lang="en-US" altLang="zh-CN" b="1" dirty="0" smtClean="0"/>
              <a:t>Solutions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regularizations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evolutionary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analysis</a:t>
            </a:r>
          </a:p>
          <a:p>
            <a:r>
              <a:rPr lang="en-US" altLang="zh-CN" b="1" dirty="0" smtClean="0"/>
              <a:t>FEMA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approximation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bounds</a:t>
            </a:r>
          </a:p>
          <a:p>
            <a:r>
              <a:rPr lang="en-US" altLang="zh-CN" b="1" dirty="0" smtClean="0"/>
              <a:t>Experiment</a:t>
            </a:r>
            <a:r>
              <a:rPr lang="zh-CN" altLang="en-US" dirty="0" smtClean="0"/>
              <a:t>: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</a:p>
          <a:p>
            <a:r>
              <a:rPr lang="en-US" altLang="zh-CN" b="1" dirty="0" smtClean="0"/>
              <a:t>Visualization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865" y="-743831"/>
            <a:ext cx="7772400" cy="2200275"/>
          </a:xfrm>
        </p:spPr>
        <p:txBody>
          <a:bodyPr/>
          <a:lstStyle/>
          <a:p>
            <a:r>
              <a:rPr lang="en-US" cap="none" dirty="0" smtClean="0"/>
              <a:t>Questions?</a:t>
            </a:r>
            <a:endParaRPr lang="en-US" cap="none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9282" y="2199570"/>
            <a:ext cx="8229600" cy="26478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 smtClean="0">
                <a:latin typeface="+mn-lt"/>
              </a:rPr>
              <a:t>Meng Jiang</a:t>
            </a:r>
            <a:endParaRPr lang="en-US" sz="3200" dirty="0" smtClean="0">
              <a:latin typeface="+mn-lt"/>
            </a:endParaRPr>
          </a:p>
          <a:p>
            <a:r>
              <a:rPr lang="en-US" sz="3200" dirty="0" smtClean="0">
                <a:latin typeface="+mn-lt"/>
              </a:rPr>
              <a:t>mjiang89@gmail.com</a:t>
            </a:r>
          </a:p>
          <a:p>
            <a:r>
              <a:rPr lang="en-US" sz="3200" spc="0" dirty="0"/>
              <a:t>http://</a:t>
            </a:r>
            <a:r>
              <a:rPr lang="en-US" sz="3200" spc="0" dirty="0" smtClean="0"/>
              <a:t>www.meng-jiang.com</a:t>
            </a:r>
          </a:p>
          <a:p>
            <a:endParaRPr lang="en-US" sz="3200" spc="0" dirty="0" smtClean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4597433"/>
            <a:ext cx="9144000" cy="0"/>
          </a:xfrm>
          <a:prstGeom prst="line">
            <a:avLst/>
          </a:prstGeom>
          <a:ln>
            <a:solidFill>
              <a:srgbClr val="F0F0D7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28" y="1741895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36" y="1741895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628" y="548588"/>
            <a:ext cx="1080000" cy="1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236" y="553966"/>
            <a:ext cx="1106733" cy="1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648" y="550453"/>
            <a:ext cx="935541" cy="10800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648" y="1824695"/>
            <a:ext cx="910756" cy="9144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265" y="4825024"/>
            <a:ext cx="2441617" cy="1828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337" y="4825024"/>
            <a:ext cx="2439207" cy="182880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721" y="4825024"/>
            <a:ext cx="244589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8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84863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1. Background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2. Model Formulation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The Framework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470238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4.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570822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5. Visualization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31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Human Behavior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1510" y="1580001"/>
            <a:ext cx="8229600" cy="4876800"/>
          </a:xfrm>
        </p:spPr>
        <p:txBody>
          <a:bodyPr/>
          <a:lstStyle/>
          <a:p>
            <a:r>
              <a:rPr lang="en-US" dirty="0" smtClean="0"/>
              <a:t>Write a paper</a:t>
            </a:r>
            <a:r>
              <a:rPr lang="en-US" altLang="zh-CN" dirty="0" smtClean="0"/>
              <a:t>/book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Post a 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616" y="2348880"/>
            <a:ext cx="8707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77" y="2367242"/>
            <a:ext cx="1380619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164512" y="2756529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31840" y="2276872"/>
            <a:ext cx="3067446" cy="1256801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17413" y="4959356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31840" y="4509120"/>
            <a:ext cx="3067446" cy="1256801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313" y="4598024"/>
            <a:ext cx="907334" cy="107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http://www.starwoodhotels.com/pub/media/421/she421ex.52616_md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453" y="4586527"/>
            <a:ext cx="1609105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50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90685" y="2312793"/>
            <a:ext cx="5736674" cy="1256801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Human Behavior: Multi-faceted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91510" y="1580001"/>
            <a:ext cx="8229600" cy="4876800"/>
          </a:xfrm>
        </p:spPr>
        <p:txBody>
          <a:bodyPr/>
          <a:lstStyle/>
          <a:p>
            <a:r>
              <a:rPr lang="en-US" dirty="0" smtClean="0"/>
              <a:t>Write a paper</a:t>
            </a:r>
            <a:r>
              <a:rPr lang="en-US" altLang="zh-CN" dirty="0" smtClean="0"/>
              <a:t>/book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Post a photo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36" y="2393441"/>
            <a:ext cx="8707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371" y="2387670"/>
            <a:ext cx="8302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59" y="2388159"/>
            <a:ext cx="1380619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446203" y="2787644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68824" y="497197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78319" y="496984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7504" y="4509120"/>
            <a:ext cx="8928992" cy="1256801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41" y="4596509"/>
            <a:ext cx="907334" cy="107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385749" y="4970458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7558" y="4598024"/>
            <a:ext cx="534403" cy="10789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9762" y="4598024"/>
            <a:ext cx="1087659" cy="107899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74190" y="496984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1030" name="Picture 6" descr="https://pbs.twimg.com/profile_images/1850433585/logo_sonice_-_copi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1009" y="4579504"/>
            <a:ext cx="110057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029" y="459550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http://www.starwoodhotels.com/pub/media/421/she421ex.52616_md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59" y="4597016"/>
            <a:ext cx="1609105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31866" y="2393945"/>
            <a:ext cx="726934" cy="107899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7504" y="4968330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536857" y="2754262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{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766539" y="2748646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862712" y="2751676"/>
            <a:ext cx="286132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Rectangle 34"/>
          <p:cNvSpPr/>
          <p:nvPr/>
        </p:nvSpPr>
        <p:spPr>
          <a:xfrm>
            <a:off x="4172890" y="2759397"/>
            <a:ext cx="286132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  <p:sp>
        <p:nvSpPr>
          <p:cNvPr id="31" name="Rectangle 34"/>
          <p:cNvSpPr/>
          <p:nvPr/>
        </p:nvSpPr>
        <p:spPr>
          <a:xfrm>
            <a:off x="2848029" y="4968330"/>
            <a:ext cx="286132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}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6" name="Rectangle 34"/>
          <p:cNvSpPr/>
          <p:nvPr/>
        </p:nvSpPr>
        <p:spPr>
          <a:xfrm>
            <a:off x="3126579" y="4968330"/>
            <a:ext cx="286132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41976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5" grpId="0"/>
      <p:bldP spid="32" grpId="0"/>
      <p:bldP spid="33" grpId="0"/>
      <p:bldP spid="34" grpId="0"/>
      <p:bldP spid="35" grpId="0"/>
      <p:bldP spid="30" grpId="0"/>
      <p:bldP spid="31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Arrow Connector 18"/>
          <p:cNvCxnSpPr/>
          <p:nvPr/>
        </p:nvCxnSpPr>
        <p:spPr>
          <a:xfrm flipV="1">
            <a:off x="3949677" y="4119793"/>
            <a:ext cx="3488516" cy="26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80458" y="2855249"/>
            <a:ext cx="5357735" cy="86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8"/>
          <p:cNvSpPr txBox="1"/>
          <p:nvPr/>
        </p:nvSpPr>
        <p:spPr>
          <a:xfrm>
            <a:off x="7281865" y="29109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Behavior: Dynamic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/>
              <a:t>a </a:t>
            </a:r>
            <a:r>
              <a:rPr lang="en-US" dirty="0" smtClean="0"/>
              <a:t>paper</a:t>
            </a:r>
            <a:r>
              <a:rPr lang="en-US" altLang="zh-CN" dirty="0" smtClean="0"/>
              <a:t>/book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cxnSp>
        <p:nvCxnSpPr>
          <p:cNvPr id="7" name="Straight Arrow Connector 6"/>
          <p:cNvCxnSpPr>
            <a:endCxn id="11" idx="0"/>
          </p:cNvCxnSpPr>
          <p:nvPr/>
        </p:nvCxnSpPr>
        <p:spPr>
          <a:xfrm>
            <a:off x="2080458" y="5495831"/>
            <a:ext cx="55309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5" y="5056703"/>
            <a:ext cx="1413191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315" y="5064121"/>
            <a:ext cx="1380619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流程图: 磁盘 24"/>
          <p:cNvSpPr/>
          <p:nvPr/>
        </p:nvSpPr>
        <p:spPr>
          <a:xfrm>
            <a:off x="2625783" y="5252515"/>
            <a:ext cx="914400" cy="612648"/>
          </a:xfrm>
          <a:prstGeom prst="flowChartMagneticDisk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68"/>
          <p:cNvSpPr txBox="1"/>
          <p:nvPr/>
        </p:nvSpPr>
        <p:spPr>
          <a:xfrm>
            <a:off x="7281864" y="549583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35696" y="4992053"/>
            <a:ext cx="6432376" cy="122413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50" name="Picture 2" descr="http://www.northeastern.edu/breastfeedingcme/_img/NU%20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939" y="3589350"/>
            <a:ext cx="1107046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70" y="3588597"/>
            <a:ext cx="8302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870" y="2380997"/>
            <a:ext cx="8302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http://greenbillion.org/wp-content/uploads/2014/07/simon-fraser-university-logo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382005"/>
            <a:ext cx="2107824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68"/>
          <p:cNvSpPr txBox="1"/>
          <p:nvPr/>
        </p:nvSpPr>
        <p:spPr>
          <a:xfrm>
            <a:off x="7281864" y="415496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835696" y="2276872"/>
            <a:ext cx="6432376" cy="2498602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6" name="Picture 2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917" y="2370943"/>
            <a:ext cx="87075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371" y="3589350"/>
            <a:ext cx="726934" cy="1078992"/>
          </a:xfrm>
          <a:prstGeom prst="rect">
            <a:avLst/>
          </a:prstGeom>
        </p:spPr>
      </p:pic>
      <p:pic>
        <p:nvPicPr>
          <p:cNvPr id="22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25" y="5064121"/>
            <a:ext cx="1112142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69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</a:t>
            </a:r>
            <a:r>
              <a:rPr lang="en-US" dirty="0" smtClean="0"/>
              <a:t>Behavior</a:t>
            </a:r>
            <a:r>
              <a:rPr lang="en-US" dirty="0"/>
              <a:t>: Dynamic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 Facebook messages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177280" y="3975515"/>
            <a:ext cx="6448217" cy="1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68"/>
          <p:cNvSpPr txBox="1"/>
          <p:nvPr/>
        </p:nvSpPr>
        <p:spPr>
          <a:xfrm>
            <a:off x="7295919" y="341547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3608" y="2204864"/>
            <a:ext cx="6911466" cy="1722619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36" y="4883994"/>
            <a:ext cx="1278945" cy="107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8" descr="http://www.starwoodhotels.com/pub/media/421/she421ex.52616_m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822" y="2639336"/>
            <a:ext cx="1609105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nycvp.com/nycvp/Sheraton%20New%20York%20Guestroom1000px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369" y="2640090"/>
            <a:ext cx="1348740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1.staticflickr.com/9/8527/8479816945_8da1c44a39_z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280" y="2639336"/>
            <a:ext cx="1423824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www.boukouvalas.org/graphics/Chocolate_chip_cookie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004" y="2639336"/>
            <a:ext cx="148210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1177280" y="6072652"/>
            <a:ext cx="6448217" cy="1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8"/>
          <p:cNvSpPr txBox="1"/>
          <p:nvPr/>
        </p:nvSpPr>
        <p:spPr>
          <a:xfrm>
            <a:off x="7295919" y="570465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43608" y="4443604"/>
            <a:ext cx="6911466" cy="1773063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106" name="Picture 10" descr="http://sametomorrow.com/blog/wp-content/uploads/2014/03/Seoul-Korea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433" y="4887494"/>
            <a:ext cx="1226127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912" y="4882904"/>
            <a:ext cx="1278945" cy="107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8" name="Picture 12" descr="http://static.squarespace.com/static/52cddd18e4b0c18dd2d00ea8/t/52cdf2d5e4b0d293cac5b073/1389228759326/this-is-earth-everything-looks-normal-around-the-nyc-skyline-so-far.jpg?format=1500w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206" y="4878745"/>
            <a:ext cx="2001222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593502" y="2204864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talk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832173" y="2204864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tea break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614264" y="2204864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travel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25629" y="2204864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sleep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330613" y="4486044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Tsinghua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636268" y="4476509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WWW’14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902607" y="4476509"/>
            <a:ext cx="119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Tsinghua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82483" y="4476509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KDD’14</a:t>
            </a:r>
            <a:endParaRPr lang="en-US" dirty="0"/>
          </a:p>
        </p:txBody>
      </p:sp>
      <p:sp>
        <p:nvSpPr>
          <p:cNvPr id="27" name="TextBox 68"/>
          <p:cNvSpPr txBox="1"/>
          <p:nvPr/>
        </p:nvSpPr>
        <p:spPr>
          <a:xfrm>
            <a:off x="7529316" y="18355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Hour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68"/>
          <p:cNvSpPr txBox="1"/>
          <p:nvPr/>
        </p:nvSpPr>
        <p:spPr>
          <a:xfrm>
            <a:off x="7529316" y="40696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Month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Multi-faceted</a:t>
            </a:r>
          </a:p>
          <a:p>
            <a:r>
              <a:rPr lang="en-US" sz="3600" dirty="0" smtClean="0"/>
              <a:t>Dynamic</a:t>
            </a:r>
          </a:p>
          <a:p>
            <a:endParaRPr lang="en-US" sz="3600" dirty="0"/>
          </a:p>
          <a:p>
            <a:r>
              <a:rPr lang="en-US" sz="3600" dirty="0" smtClean="0"/>
              <a:t>How to model human behavior?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14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855</TotalTime>
  <Words>2929</Words>
  <Application>Microsoft Macintosh PowerPoint</Application>
  <PresentationFormat>On-screen Show (4:3)</PresentationFormat>
  <Paragraphs>520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meng</vt:lpstr>
      <vt:lpstr>FEMA: Flexible evolutionary Multi-faceted analysis for dynamic behavior pattern Discovery</vt:lpstr>
      <vt:lpstr>Behavior Analysis</vt:lpstr>
      <vt:lpstr>Our Goals</vt:lpstr>
      <vt:lpstr>Outline</vt:lpstr>
      <vt:lpstr>Human Behavior</vt:lpstr>
      <vt:lpstr>Human Behavior: Multi-faceted</vt:lpstr>
      <vt:lpstr>Human Behavior: Dynamic</vt:lpstr>
      <vt:lpstr>Human Behavior: Dynamic</vt:lpstr>
      <vt:lpstr>Human Behavior</vt:lpstr>
      <vt:lpstr>Outline</vt:lpstr>
      <vt:lpstr>Model Human Behavior</vt:lpstr>
      <vt:lpstr>Challenges</vt:lpstr>
      <vt:lpstr>Idea</vt:lpstr>
      <vt:lpstr>Idea</vt:lpstr>
      <vt:lpstr>Outline</vt:lpstr>
      <vt:lpstr>FEMA: Flexible Evolutionary Multi-faceted Analysis</vt:lpstr>
      <vt:lpstr>FEMA: Flexible Evolutionary Multi-faceted Analysis</vt:lpstr>
      <vt:lpstr>FEMA Algorithm</vt:lpstr>
      <vt:lpstr>Outline</vt:lpstr>
      <vt:lpstr>Experiments: Test Behavior Prediction</vt:lpstr>
      <vt:lpstr>Data Sets</vt:lpstr>
      <vt:lpstr>Leveraging Multi-faceted Information</vt:lpstr>
      <vt:lpstr>Leveraging Flexible Regularizations</vt:lpstr>
      <vt:lpstr>Efficiency, Loss and Parameters</vt:lpstr>
      <vt:lpstr>Outline</vt:lpstr>
      <vt:lpstr>Visualization: Test Pattern Discovery</vt:lpstr>
      <vt:lpstr>Microsoft Academic Search</vt:lpstr>
      <vt:lpstr>Microsoft Academic Search</vt:lpstr>
      <vt:lpstr>Microsoft Academic Search</vt:lpstr>
      <vt:lpstr>Conclusion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354</cp:revision>
  <dcterms:created xsi:type="dcterms:W3CDTF">2014-07-30T13:24:23Z</dcterms:created>
  <dcterms:modified xsi:type="dcterms:W3CDTF">2014-08-25T18:03:55Z</dcterms:modified>
</cp:coreProperties>
</file>